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1" r:id="rId3"/>
    <p:sldId id="263" r:id="rId4"/>
    <p:sldId id="275" r:id="rId5"/>
    <p:sldId id="266" r:id="rId6"/>
    <p:sldId id="272" r:id="rId7"/>
    <p:sldId id="273" r:id="rId8"/>
    <p:sldId id="276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C840F177-62FC-45ED-A196-7452495FBD8E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BBED2EE2-7829-482F-BA2F-40BD8EE03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rgbClr val="002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D5F13-D4DB-4BEC-8074-CDC710EAA245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AA8D5-233D-4D78-B107-900A8BF4F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B6A8-446F-4120-A2A7-545DA0EEBFCC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D089F-7BAD-4816-B417-BD34934DE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02781-80E5-4441-B941-AC78B824BA01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CF37-08F9-4CA8-9F74-85551488F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417B8-0DD8-41A5-BC9E-B21DFABF88A8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2054C-4D0C-4B66-9973-1DF44D500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7733-7509-4C2D-A6BF-BA659F058196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6C11C-FF8F-4FAB-94E3-B956D6C22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1850-1ABC-4BA8-8EE3-7DAD75DAE46A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68D16-C357-4C6A-BEFB-C786A28A2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6562B-6B1F-47D1-BCFD-7E5BBFBB2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C5C20-A3B8-43B5-9644-D79D8C7EE615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A5AFF-E225-4841-B888-7F547B3DAD82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0153A-79FB-42FD-9662-18D3FADC8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EA5C-5D39-46F4-9360-B1B64E4B9EE9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FFE49-50C3-4440-BCD5-BC8B5EC6D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A388-DAFE-44E5-A9D2-C35437CCCF10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89852-7FFE-462C-9BF5-FF7A570D7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C74B-9223-494C-BECB-147A1371DB15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9BDED-23FB-4F58-BA94-994889AC7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4AB898-98A8-4DE1-B80F-706C13AB2C8F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E24D85-0CF8-4B91-96F6-3B29F6741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7" r:id="rId2"/>
    <p:sldLayoutId id="2147483946" r:id="rId3"/>
    <p:sldLayoutId id="2147483938" r:id="rId4"/>
    <p:sldLayoutId id="2147483947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002060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060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060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060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060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rgbClr val="00206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rgbClr val="002060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rgbClr val="002060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rgbClr val="002060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KyTOj8C9d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Applications of Electronics</a:t>
            </a:r>
            <a:endParaRPr lang="en-US" sz="3200" dirty="0"/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Strain Gauges: </a:t>
            </a:r>
            <a:br>
              <a:rPr smtClean="0"/>
            </a:br>
            <a:r>
              <a:rPr smtClean="0"/>
              <a:t>Present and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162800" cy="4572000"/>
          </a:xfrm>
        </p:spPr>
        <p:txBody>
          <a:bodyPr/>
          <a:lstStyle/>
          <a:p>
            <a:r>
              <a:rPr lang="en-US" sz="2800" smtClean="0"/>
              <a:t>Analyze series-parallel DC circuits</a:t>
            </a:r>
          </a:p>
          <a:p>
            <a:r>
              <a:rPr lang="en-US" sz="2800" smtClean="0"/>
              <a:t>Build and take measurements in series-parallel DC Circuits </a:t>
            </a:r>
          </a:p>
          <a:p>
            <a:r>
              <a:rPr lang="en-US" sz="2800" smtClean="0"/>
              <a:t>Use innovative and critical thinking to analyze a problem. </a:t>
            </a:r>
          </a:p>
          <a:p>
            <a:endParaRPr lang="en-US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Objectives: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do you “redraw” the Wheatstone Bridge circuit to recognize the series-parallel relationship among the resistors?</a:t>
            </a: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is a strain gauge used in a Wheatstone Bridge?</a:t>
            </a: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does the elastomer strain gauge work?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can you apply the elastomer strain gauge to a structure?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tests and evaluations would you need to do to show that the elastomer strain gauge is accurate and reliable?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mtClean="0"/>
              <a:t>In this module, we'll answer the following questions: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133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Strain </a:t>
            </a:r>
            <a:r>
              <a:rPr lang="en-US" dirty="0" smtClean="0">
                <a:hlinkClick r:id="rId2"/>
              </a:rPr>
              <a:t>Gauge </a:t>
            </a:r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What is a strain </a:t>
            </a:r>
            <a:r>
              <a:rPr dirty="0" smtClean="0"/>
              <a:t>gauge</a:t>
            </a:r>
            <a:r>
              <a:rPr dirty="0" smtClean="0"/>
              <a:t>?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3"/>
          <p:cNvSpPr>
            <a:spLocks noGrp="1"/>
          </p:cNvSpPr>
          <p:nvPr>
            <p:ph idx="1"/>
          </p:nvPr>
        </p:nvSpPr>
        <p:spPr>
          <a:xfrm>
            <a:off x="5715000" y="1524000"/>
            <a:ext cx="3124200" cy="4572000"/>
          </a:xfrm>
        </p:spPr>
        <p:txBody>
          <a:bodyPr/>
          <a:lstStyle/>
          <a:p>
            <a:r>
              <a:rPr lang="en-US" dirty="0" smtClean="0"/>
              <a:t>Voltage output is zero when the bridge is “balanced”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/</a:t>
            </a:r>
            <a:r>
              <a:rPr lang="en-US" dirty="0" err="1" smtClean="0"/>
              <a:t>R</a:t>
            </a:r>
            <a:r>
              <a:rPr lang="en-US" baseline="-25000" dirty="0" err="1" smtClean="0"/>
              <a:t>b</a:t>
            </a:r>
            <a:r>
              <a:rPr lang="en-US" dirty="0" smtClean="0"/>
              <a:t> = R</a:t>
            </a:r>
            <a:r>
              <a:rPr lang="en-US" baseline="-25000" dirty="0" smtClean="0"/>
              <a:t>1</a:t>
            </a:r>
            <a:r>
              <a:rPr lang="en-US" dirty="0" smtClean="0"/>
              <a:t>/R</a:t>
            </a:r>
            <a:r>
              <a:rPr lang="en-US" baseline="-25000" dirty="0" smtClean="0"/>
              <a:t>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smtClean="0"/>
              <a:t>Back to Series-Parallel Circuits:</a:t>
            </a:r>
            <a:br>
              <a:rPr smtClean="0"/>
            </a:br>
            <a:r>
              <a:rPr smtClean="0"/>
              <a:t>The Wheatstone Bridge</a:t>
            </a:r>
            <a:endParaRPr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30350"/>
            <a:ext cx="5011738" cy="408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3733800" cy="1524000"/>
          </a:xfrm>
        </p:spPr>
        <p:txBody>
          <a:bodyPr/>
          <a:lstStyle/>
          <a:p>
            <a:r>
              <a:rPr lang="en-US" smtClean="0"/>
              <a:t>One leg of the Wheatstone Bridge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Foil Strain Gauge</a:t>
            </a:r>
            <a:endParaRPr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14400"/>
            <a:ext cx="3433763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http://image.tradett.com/images/products/CA201163095447311utopsensor/strian-gagestrain-gau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67000"/>
            <a:ext cx="2895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7315200" cy="1219200"/>
          </a:xfrm>
        </p:spPr>
        <p:txBody>
          <a:bodyPr/>
          <a:lstStyle/>
          <a:p>
            <a:pPr>
              <a:defRPr/>
            </a:pPr>
            <a:r>
              <a:rPr dirty="0" smtClean="0"/>
              <a:t>Elastomer Strain Gauge</a:t>
            </a:r>
            <a:endParaRPr dirty="0"/>
          </a:p>
        </p:txBody>
      </p:sp>
      <p:sp>
        <p:nvSpPr>
          <p:cNvPr id="11267" name="Content Placeholder 1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5029200" cy="1676400"/>
          </a:xfrm>
        </p:spPr>
        <p:txBody>
          <a:bodyPr/>
          <a:lstStyle/>
          <a:p>
            <a:r>
              <a:rPr lang="en-US" smtClean="0"/>
              <a:t>Graphene particles in Latex</a:t>
            </a:r>
          </a:p>
          <a:p>
            <a:r>
              <a:rPr lang="en-US" smtClean="0"/>
              <a:t>Resistance varies with strain (displacement)</a:t>
            </a:r>
          </a:p>
          <a:p>
            <a:endParaRPr lang="en-US" i="1" smtClean="0"/>
          </a:p>
          <a:p>
            <a:endParaRPr lang="en-US" i="1" smtClean="0"/>
          </a:p>
        </p:txBody>
      </p:sp>
      <p:pic>
        <p:nvPicPr>
          <p:cNvPr id="11268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3810000"/>
            <a:ext cx="3121025" cy="2341563"/>
          </a:xfrm>
        </p:spPr>
      </p:pic>
      <p:pic>
        <p:nvPicPr>
          <p:cNvPr id="11269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133600"/>
            <a:ext cx="3121025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i="1" dirty="0" smtClean="0">
                <a:solidFill>
                  <a:srgbClr val="7030A0"/>
                </a:solidFill>
              </a:rPr>
              <a:t>Concept of operation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</a:rPr>
              <a:t>Application examples from the literature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</a:rPr>
              <a:t>How does </a:t>
            </a:r>
            <a:r>
              <a:rPr lang="en-US" i="1" dirty="0" smtClean="0">
                <a:solidFill>
                  <a:srgbClr val="7030A0"/>
                </a:solidFill>
              </a:rPr>
              <a:t>it </a:t>
            </a:r>
            <a:r>
              <a:rPr lang="en-US" i="1" dirty="0" smtClean="0">
                <a:solidFill>
                  <a:srgbClr val="7030A0"/>
                </a:solidFill>
              </a:rPr>
              <a:t>compare with a foil strain gauge in terms of ease of use, reliability, and durability?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</a:rPr>
              <a:t>What tests would you do to </a:t>
            </a:r>
            <a:r>
              <a:rPr lang="en-US" i="1" dirty="0" smtClean="0">
                <a:solidFill>
                  <a:srgbClr val="7030A0"/>
                </a:solidFill>
              </a:rPr>
              <a:t>“demonstrate” that elastomer strain </a:t>
            </a:r>
            <a:r>
              <a:rPr lang="en-US" i="1" dirty="0" smtClean="0">
                <a:solidFill>
                  <a:srgbClr val="7030A0"/>
                </a:solidFill>
              </a:rPr>
              <a:t>gauge is a viable product?</a:t>
            </a:r>
          </a:p>
          <a:p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Some things to consider:</a:t>
            </a:r>
            <a:endParaRPr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615</TotalTime>
  <Words>214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Constantia</vt:lpstr>
      <vt:lpstr>Wingdings 2</vt:lpstr>
      <vt:lpstr>Calibri</vt:lpstr>
      <vt:lpstr>Paper</vt:lpstr>
      <vt:lpstr>Strain Gauges:  Present and Future</vt:lpstr>
      <vt:lpstr>Objectives:</vt:lpstr>
      <vt:lpstr>In this module, we'll answer the following questions:</vt:lpstr>
      <vt:lpstr>What is a strain gauge?</vt:lpstr>
      <vt:lpstr>Back to Series-Parallel Circuits: The Wheatstone Bridge</vt:lpstr>
      <vt:lpstr>Foil Strain Gauge</vt:lpstr>
      <vt:lpstr>Elastomer Strain Gauge</vt:lpstr>
      <vt:lpstr>Some things to consider: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Current, Voltage, and Resistance</dc:title>
  <dc:creator>Windows User</dc:creator>
  <cp:lastModifiedBy>Montgomery College</cp:lastModifiedBy>
  <cp:revision>83</cp:revision>
  <dcterms:created xsi:type="dcterms:W3CDTF">2010-08-25T16:20:35Z</dcterms:created>
  <dcterms:modified xsi:type="dcterms:W3CDTF">2013-08-01T18:43:09Z</dcterms:modified>
</cp:coreProperties>
</file>